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2"/>
  </p:sldMasterIdLst>
  <p:notesMasterIdLst>
    <p:notesMasterId r:id="rId8"/>
  </p:notesMasterIdLst>
  <p:handoutMasterIdLst>
    <p:handoutMasterId r:id="rId9"/>
  </p:handoutMasterIdLst>
  <p:sldIdLst>
    <p:sldId id="256" r:id="rId3"/>
    <p:sldId id="261" r:id="rId4"/>
    <p:sldId id="262" r:id="rId5"/>
    <p:sldId id="263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y E Nilsson" initials="MEN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3F64"/>
    <a:srgbClr val="00A3D1"/>
    <a:srgbClr val="0FA9D9"/>
    <a:srgbClr val="63B3D2"/>
    <a:srgbClr val="46D9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 autoAdjust="0"/>
    <p:restoredTop sz="81740" autoAdjust="0"/>
  </p:normalViewPr>
  <p:slideViewPr>
    <p:cSldViewPr snapToGrid="0" snapToObjects="1">
      <p:cViewPr varScale="1">
        <p:scale>
          <a:sx n="84" d="100"/>
          <a:sy n="84" d="100"/>
        </p:scale>
        <p:origin x="738" y="90"/>
      </p:cViewPr>
      <p:guideLst>
        <p:guide orient="horz" pos="2136"/>
        <p:guide pos="3864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102" d="100"/>
          <a:sy n="102" d="100"/>
        </p:scale>
        <p:origin x="-3088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4.xml"/><Relationship Id="rId2" Type="http://schemas.openxmlformats.org/officeDocument/2006/relationships/slide" Target="slides/slide3.xml"/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227D07-0534-3345-A1F3-0CA33196057F}" type="datetimeFigureOut">
              <a:rPr lang="en-US" smtClean="0"/>
              <a:t>6/7/2019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D1DF8-760F-3D44-9C08-114F870CD4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345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66771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501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407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81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1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83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B9819-6CBE-3749-BAFC-E94C0F4DF41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3763" y="1600202"/>
            <a:ext cx="11159045" cy="3834837"/>
          </a:xfrm>
          <a:prstGeom prst="rect">
            <a:avLst/>
          </a:prstGeom>
        </p:spPr>
        <p:txBody>
          <a:bodyPr/>
          <a:lstStyle/>
          <a:p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885191-0B04-45C2-9F0A-C5E3F6F629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3763" y="420273"/>
            <a:ext cx="11159045" cy="1015637"/>
          </a:xfrm>
          <a:prstGeom prst="rect">
            <a:avLst/>
          </a:prstGeom>
        </p:spPr>
        <p:txBody>
          <a:bodyPr/>
          <a:lstStyle/>
          <a:p>
            <a:pPr algn="l"/>
            <a:endParaRPr lang="en-US" sz="3600" b="1" dirty="0">
              <a:solidFill>
                <a:srgbClr val="663F64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2362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27F5C-1318-4645-935D-C07BC823914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3763" y="1600202"/>
            <a:ext cx="11159045" cy="3834837"/>
          </a:xfrm>
          <a:prstGeom prst="rect">
            <a:avLst/>
          </a:prstGeom>
        </p:spPr>
        <p:txBody>
          <a:bodyPr/>
          <a:lstStyle/>
          <a:p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7A32EE4-2299-4800-AAF4-B29876D7DB6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3763" y="420273"/>
            <a:ext cx="11159045" cy="1015637"/>
          </a:xfrm>
          <a:prstGeom prst="rect">
            <a:avLst/>
          </a:prstGeom>
        </p:spPr>
        <p:txBody>
          <a:bodyPr/>
          <a:lstStyle/>
          <a:p>
            <a:pPr algn="l"/>
            <a:endParaRPr lang="en-US" sz="3600" b="1" dirty="0">
              <a:solidFill>
                <a:srgbClr val="663F64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716634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8D48C-6852-4E47-ABBC-5BCA81F0CB0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3763" y="1600202"/>
            <a:ext cx="11159045" cy="3834837"/>
          </a:xfrm>
          <a:prstGeom prst="rect">
            <a:avLst/>
          </a:prstGeom>
        </p:spPr>
        <p:txBody>
          <a:bodyPr/>
          <a:lstStyle/>
          <a:p>
            <a:endParaRPr lang="en-US" dirty="0">
              <a:latin typeface="Helvetica Neue"/>
              <a:cs typeface="Helvetica Neue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ECFF35-710F-4153-A4DE-EEC7F44D6DC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3763" y="420273"/>
            <a:ext cx="11159045" cy="1015637"/>
          </a:xfrm>
          <a:prstGeom prst="rect">
            <a:avLst/>
          </a:prstGeom>
        </p:spPr>
        <p:txBody>
          <a:bodyPr/>
          <a:lstStyle/>
          <a:p>
            <a:pPr algn="l"/>
            <a:endParaRPr lang="en-US" sz="3600" b="1" dirty="0">
              <a:solidFill>
                <a:srgbClr val="663F64"/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320647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1460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9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2"/>
          <p:cNvSpPr txBox="1">
            <a:spLocks/>
          </p:cNvSpPr>
          <p:nvPr/>
        </p:nvSpPr>
        <p:spPr>
          <a:xfrm>
            <a:off x="276350" y="3133737"/>
            <a:ext cx="11639300" cy="152224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>
                <a:solidFill>
                  <a:srgbClr val="663F64"/>
                </a:solidFill>
                <a:latin typeface="Helvetica Neue"/>
                <a:cs typeface="Helvetica Neue"/>
              </a:rPr>
              <a:t>SACS Breakout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663F64"/>
                </a:solidFill>
                <a:latin typeface="Helvetica Neue"/>
                <a:cs typeface="Helvetica Neue"/>
              </a:rPr>
              <a:t>11 June 2019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6350" y="1313137"/>
            <a:ext cx="116393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663F64"/>
                </a:solidFill>
                <a:latin typeface="Helvetica Neue"/>
                <a:cs typeface="Helvetica Neue"/>
              </a:rPr>
              <a:t>Test Data – Requests from ADW Project</a:t>
            </a:r>
          </a:p>
        </p:txBody>
      </p:sp>
    </p:spTree>
    <p:extLst>
      <p:ext uri="{BB962C8B-B14F-4D97-AF65-F5344CB8AC3E}">
        <p14:creationId xmlns:p14="http://schemas.microsoft.com/office/powerpoint/2010/main" val="2607135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6349" y="420273"/>
            <a:ext cx="11687049" cy="1015637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z="3600" b="1" dirty="0">
                <a:solidFill>
                  <a:srgbClr val="663F64"/>
                </a:solidFill>
                <a:latin typeface="Helvetica Neue"/>
                <a:cs typeface="Helvetica Neue"/>
              </a:rPr>
              <a:t>Labs White Paper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76348" y="1296573"/>
            <a:ext cx="11687050" cy="3834837"/>
          </a:xfrm>
          <a:prstGeom prst="rect">
            <a:avLst/>
          </a:prstGeom>
        </p:spPr>
        <p:txBody>
          <a:bodyPr/>
          <a:lstStyle/>
          <a:p>
            <a:r>
              <a:rPr lang="en-US" sz="2800" dirty="0">
                <a:latin typeface="Helvetica Neue"/>
              </a:rPr>
              <a:t>Current pilot data – doesn’t have enough examples of laboratory </a:t>
            </a:r>
            <a:r>
              <a:rPr lang="en-US" sz="2800" dirty="0" err="1">
                <a:latin typeface="Helvetica Neue"/>
              </a:rPr>
              <a:t>analytes</a:t>
            </a:r>
            <a:r>
              <a:rPr lang="en-US" sz="2800" dirty="0">
                <a:latin typeface="Helvetica Neue"/>
              </a:rPr>
              <a:t> in which the drug causes changes</a:t>
            </a:r>
          </a:p>
          <a:p>
            <a:pPr lvl="1"/>
            <a:r>
              <a:rPr lang="en-US" sz="2400" dirty="0">
                <a:latin typeface="Helvetica Neue"/>
                <a:cs typeface="Helvetica Neue"/>
              </a:rPr>
              <a:t>Simulated data would help us</a:t>
            </a:r>
          </a:p>
          <a:p>
            <a:pPr lvl="1"/>
            <a:r>
              <a:rPr lang="en-US" sz="2400" dirty="0">
                <a:latin typeface="Helvetica Neue"/>
                <a:cs typeface="Helvetica Neue"/>
              </a:rPr>
              <a:t>The example displays in the white paper would be more meaningful if the underlying data assumed the drug causes changes</a:t>
            </a:r>
          </a:p>
          <a:p>
            <a:endParaRPr lang="en-US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121084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6349" y="420273"/>
            <a:ext cx="11687049" cy="1015637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z="3600" b="1" dirty="0">
                <a:solidFill>
                  <a:srgbClr val="663F64"/>
                </a:solidFill>
                <a:latin typeface="Helvetica Neue"/>
                <a:cs typeface="Helvetica Neue"/>
              </a:rPr>
              <a:t>Labs White Paper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76348" y="1296573"/>
            <a:ext cx="11687050" cy="3834837"/>
          </a:xfrm>
          <a:prstGeom prst="rect">
            <a:avLst/>
          </a:prstGeom>
        </p:spPr>
        <p:txBody>
          <a:bodyPr/>
          <a:lstStyle/>
          <a:p>
            <a:r>
              <a:rPr lang="en-US" sz="2800" dirty="0">
                <a:latin typeface="Helvetica Neue"/>
              </a:rPr>
              <a:t>Initial ideas</a:t>
            </a:r>
          </a:p>
          <a:p>
            <a:pPr lvl="1"/>
            <a:r>
              <a:rPr lang="en-US" sz="2400" dirty="0">
                <a:latin typeface="Helvetica Neue"/>
              </a:rPr>
              <a:t>An </a:t>
            </a:r>
            <a:r>
              <a:rPr lang="en-US" sz="2400" dirty="0" err="1">
                <a:latin typeface="Helvetica Neue"/>
              </a:rPr>
              <a:t>analyte</a:t>
            </a:r>
            <a:r>
              <a:rPr lang="en-US" sz="2400" dirty="0">
                <a:latin typeface="Helvetica Neue"/>
              </a:rPr>
              <a:t> in which the drug causes a small increase for almost everyone, no increase (small variations within a small window) with placebo</a:t>
            </a:r>
          </a:p>
          <a:p>
            <a:pPr lvl="1"/>
            <a:r>
              <a:rPr lang="en-US" sz="2400" dirty="0">
                <a:latin typeface="Helvetica Neue"/>
              </a:rPr>
              <a:t>An </a:t>
            </a:r>
            <a:r>
              <a:rPr lang="en-US" sz="2400" dirty="0" err="1">
                <a:latin typeface="Helvetica Neue"/>
              </a:rPr>
              <a:t>analyte</a:t>
            </a:r>
            <a:r>
              <a:rPr lang="en-US" sz="2400" dirty="0">
                <a:latin typeface="Helvetica Neue"/>
              </a:rPr>
              <a:t> in which the drug causes a large increase right away for a small percentage and they discontinue, no increase with placebo</a:t>
            </a:r>
          </a:p>
          <a:p>
            <a:pPr lvl="1"/>
            <a:r>
              <a:rPr lang="en-US" sz="2400" dirty="0">
                <a:latin typeface="Helvetica Neue"/>
              </a:rPr>
              <a:t>An </a:t>
            </a:r>
            <a:r>
              <a:rPr lang="en-US" sz="2400" dirty="0" err="1">
                <a:latin typeface="Helvetica Neue"/>
              </a:rPr>
              <a:t>analyte</a:t>
            </a:r>
            <a:r>
              <a:rPr lang="en-US" sz="2400" dirty="0">
                <a:latin typeface="Helvetica Neue"/>
              </a:rPr>
              <a:t> in which the drug causes a large increase for a small percentage and the increase occurs a various times and they return to baseline pretty quickly, no increase with placebo</a:t>
            </a:r>
          </a:p>
          <a:p>
            <a:pPr lvl="1"/>
            <a:r>
              <a:rPr lang="en-US" sz="2400" dirty="0" err="1">
                <a:latin typeface="Helvetica Neue"/>
              </a:rPr>
              <a:t>Etc</a:t>
            </a:r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marL="457200" lvl="1" indent="0">
              <a:buNone/>
            </a:pPr>
            <a:endParaRPr lang="en-US" sz="2000" dirty="0">
              <a:latin typeface="Helvetica Neue"/>
              <a:cs typeface="Helvetica Neue"/>
            </a:endParaRPr>
          </a:p>
          <a:p>
            <a:endParaRPr lang="en-US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81355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6349" y="420273"/>
            <a:ext cx="11687049" cy="1015637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z="3600" b="1" dirty="0">
                <a:solidFill>
                  <a:srgbClr val="663F64"/>
                </a:solidFill>
                <a:latin typeface="Helvetica Neue"/>
                <a:cs typeface="Helvetica Neue"/>
              </a:rPr>
              <a:t>Treatment Emergent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276348" y="1296573"/>
            <a:ext cx="11687050" cy="3834837"/>
          </a:xfrm>
          <a:prstGeom prst="rect">
            <a:avLst/>
          </a:prstGeom>
        </p:spPr>
        <p:txBody>
          <a:bodyPr/>
          <a:lstStyle/>
          <a:p>
            <a:r>
              <a:rPr lang="en-US" sz="2800" dirty="0">
                <a:latin typeface="Helvetica Neue"/>
              </a:rPr>
              <a:t>Need to create different scenarios that will highlight the differences between different ways of defining treatment emergent</a:t>
            </a:r>
          </a:p>
          <a:p>
            <a:pPr lvl="1"/>
            <a:r>
              <a:rPr lang="en-US" sz="2400" dirty="0">
                <a:latin typeface="Helvetica Neue"/>
              </a:rPr>
              <a:t>Event that starts before screening, continues into screening, ends during screening;  returns with the same severity during the treatment period</a:t>
            </a:r>
          </a:p>
          <a:p>
            <a:pPr lvl="1"/>
            <a:r>
              <a:rPr lang="en-US" sz="2400" dirty="0">
                <a:latin typeface="Helvetica Neue"/>
              </a:rPr>
              <a:t>Event that starts during screening, ends during treatment period;  returns with the same severity during the treatment period</a:t>
            </a:r>
          </a:p>
          <a:p>
            <a:pPr lvl="1"/>
            <a:r>
              <a:rPr lang="en-US" sz="2400" dirty="0">
                <a:latin typeface="Helvetica Neue"/>
              </a:rPr>
              <a:t>Event that starts during screening, ends during treatment period;  returns with a lower severity during the treatment period</a:t>
            </a:r>
          </a:p>
          <a:p>
            <a:pPr lvl="1"/>
            <a:r>
              <a:rPr lang="en-US" sz="2400" dirty="0" err="1">
                <a:latin typeface="Helvetica Neue"/>
              </a:rPr>
              <a:t>Etc</a:t>
            </a:r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lvl="1"/>
            <a:endParaRPr lang="en-US" sz="2400" dirty="0">
              <a:latin typeface="Helvetica Neue"/>
            </a:endParaRPr>
          </a:p>
          <a:p>
            <a:pPr marL="457200" lvl="1" indent="0">
              <a:buNone/>
            </a:pPr>
            <a:endParaRPr lang="en-US" sz="2000" dirty="0">
              <a:latin typeface="Helvetica Neue"/>
              <a:cs typeface="Helvetica Neue"/>
            </a:endParaRPr>
          </a:p>
          <a:p>
            <a:endParaRPr lang="en-US" dirty="0"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88158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4527406"/>
      </p:ext>
    </p:extLst>
  </p:cSld>
  <p:clrMapOvr>
    <a:masterClrMapping/>
  </p:clrMapOvr>
</p:sld>
</file>

<file path=ppt/theme/theme1.xml><?xml version="1.0" encoding="utf-8"?>
<a:theme xmlns:a="http://schemas.openxmlformats.org/drawingml/2006/main" name="PhUSE_Slide_Deck(10yr)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a10f9ac0-5937-4b4f-b459-96aedd9ed2c5" origin="userSelected">
  <element uid="id_classification_euconfidential" value=""/>
  <element uid="cefbaa69-3bfa-4b56-8d22-6839cb7b06d0" value=""/>
</sisl>
</file>

<file path=customXml/itemProps1.xml><?xml version="1.0" encoding="utf-8"?>
<ds:datastoreItem xmlns:ds="http://schemas.openxmlformats.org/officeDocument/2006/customXml" ds:itemID="{9F38BE66-8CA3-49C5-BA62-73106409FB19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PhUSE_Slide_Deck(10yr)PURPLE.potx</Template>
  <TotalTime>1344</TotalTime>
  <Words>230</Words>
  <Application>Microsoft Office PowerPoint</Application>
  <PresentationFormat>Widescreen</PresentationFormat>
  <Paragraphs>25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 Neue</vt:lpstr>
      <vt:lpstr>PhUSE_Slide_Deck(10yr)PURPLE</vt:lpstr>
      <vt:lpstr>PowerPoint Presentation</vt:lpstr>
      <vt:lpstr>Labs White Paper</vt:lpstr>
      <vt:lpstr>Labs White Paper</vt:lpstr>
      <vt:lpstr>Treatment Emergent Definitions</vt:lpstr>
      <vt:lpstr>PowerPoint Presentation</vt:lpstr>
    </vt:vector>
  </TitlesOfParts>
  <Company>BDLS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Stephen Bamford</dc:creator>
  <cp:lastModifiedBy>Peter Schaefer</cp:lastModifiedBy>
  <cp:revision>130</cp:revision>
  <cp:lastPrinted>2019-05-02T11:03:01Z</cp:lastPrinted>
  <dcterms:created xsi:type="dcterms:W3CDTF">2014-04-04T10:24:48Z</dcterms:created>
  <dcterms:modified xsi:type="dcterms:W3CDTF">2019-06-07T15:24:55Z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add9d872-7bdb-4ffb-b76c-326c5073ae95</vt:lpwstr>
  </property>
  <property fmtid="{D5CDD505-2E9C-101B-9397-08002B2CF9AE}" pid="3" name="bjSaver">
    <vt:lpwstr>yW9Int0MUNM1vGO9vftSy3odYEfYeVK6</vt:lpwstr>
  </property>
  <property fmtid="{D5CDD505-2E9C-101B-9397-08002B2CF9AE}" pid="4" name="bjDocumentLabelXML">
    <vt:lpwstr>&lt;?xml version="1.0" encoding="us-ascii"?&gt;&lt;sisl xmlns:xsi="http://www.w3.org/2001/XMLSchema-instance" xmlns:xsd="http://www.w3.org/2001/XMLSchema" sislVersion="0" policy="a10f9ac0-5937-4b4f-b459-96aedd9ed2c5" origin="userSelected" xmlns="http://www.boldonj</vt:lpwstr>
  </property>
  <property fmtid="{D5CDD505-2E9C-101B-9397-08002B2CF9AE}" pid="5" name="bjDocumentLabelXML-0">
    <vt:lpwstr>ames.com/2008/01/sie/internal/label"&gt;&lt;element uid="id_classification_euconfidential" value="" /&gt;&lt;element uid="cefbaa69-3bfa-4b56-8d22-6839cb7b06d0" value="" /&gt;&lt;/sisl&gt;</vt:lpwstr>
  </property>
  <property fmtid="{D5CDD505-2E9C-101B-9397-08002B2CF9AE}" pid="6" name="bjDocumentSecurityLabel">
    <vt:lpwstr>Proprietary</vt:lpwstr>
  </property>
  <property fmtid="{D5CDD505-2E9C-101B-9397-08002B2CF9AE}" pid="7" name="MerckMetadataExchange">
    <vt:lpwstr>!$MRK@Proprietary-Footer-Left</vt:lpwstr>
  </property>
</Properties>
</file>

<file path=docProps/thumbnail.jpeg>
</file>